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3" r:id="rId2"/>
  </p:sldMasterIdLst>
  <p:notesMasterIdLst>
    <p:notesMasterId r:id="rId14"/>
  </p:notesMasterIdLst>
  <p:sldIdLst>
    <p:sldId id="256" r:id="rId3"/>
    <p:sldId id="393" r:id="rId4"/>
    <p:sldId id="400" r:id="rId5"/>
    <p:sldId id="349" r:id="rId6"/>
    <p:sldId id="398" r:id="rId7"/>
    <p:sldId id="268" r:id="rId8"/>
    <p:sldId id="401" r:id="rId9"/>
    <p:sldId id="402" r:id="rId10"/>
    <p:sldId id="403" r:id="rId11"/>
    <p:sldId id="404" r:id="rId12"/>
    <p:sldId id="405" r:id="rId13"/>
  </p:sldIdLst>
  <p:sldSz cx="12192000" cy="6858000"/>
  <p:notesSz cx="7023100" cy="9309100"/>
  <p:embeddedFontLst>
    <p:embeddedFont>
      <p:font typeface="Arial Black" panose="020B0A04020102020204" pitchFamily="34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73D39-3914-417A-A051-E6EE250AAEAE}" v="4" dt="2026-04-23T15:46:27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8" autoAdjust="0"/>
    <p:restoredTop sz="71346" autoAdjust="0"/>
  </p:normalViewPr>
  <p:slideViewPr>
    <p:cSldViewPr snapToGrid="0">
      <p:cViewPr varScale="1">
        <p:scale>
          <a:sx n="79" d="100"/>
          <a:sy n="79" d="100"/>
        </p:scale>
        <p:origin x="157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AE8E78-98ED-4F14-B77A-62E3AEC52F2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BF7789-11FD-48AA-8F86-3DEE8568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BA7D-3410-41D1-7CA5-AAB09486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2A473-665D-7009-91C1-9279076CB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8A765-0EB1-0B5E-4990-8B7EEB890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CEFD0-2B7A-80D3-B697-85420136E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2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40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08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21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87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9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2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87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82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92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15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44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04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-1" y="6496469"/>
            <a:ext cx="12192001" cy="416716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20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3710" y="161990"/>
            <a:ext cx="8758917" cy="119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01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89"/>
            <a:ext cx="1196511" cy="119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80" y="97566"/>
            <a:ext cx="1336784" cy="133678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DDDE69B-6ECD-54A4-88AE-76CFD09217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" y="6496469"/>
            <a:ext cx="12192001" cy="416716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20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B496D-BE65-B66E-B66E-34FABF40B78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89"/>
            <a:ext cx="1196511" cy="1195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DB5B4-3E83-AB3F-91AD-7424A3FD56F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80" y="97566"/>
            <a:ext cx="1336784" cy="13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vyeha.health.mil/eh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yaccess.dmdc.osd.mil/identitymanagement/app/logi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-1" y="6500097"/>
            <a:ext cx="12192001" cy="370550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7885" tIns="53943" rIns="107885" bIns="53943">
            <a:spAutoFit/>
          </a:bodyPr>
          <a:lstStyle/>
          <a:p>
            <a:pPr marL="0" marR="0" lvl="0" indent="0" algn="ctr" defTabSz="107890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17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17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2462198" y="1039024"/>
            <a:ext cx="7267601" cy="16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5pPr>
            <a:lvl6pPr marL="539450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6pPr>
            <a:lvl7pPr marL="107890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7pPr>
            <a:lvl8pPr marL="161835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8pPr>
            <a:lvl9pPr marL="215780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Point Loma</a:t>
            </a:r>
            <a:b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Process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46" y="409662"/>
            <a:ext cx="2607354" cy="2607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" y="523746"/>
            <a:ext cx="2380615" cy="237918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569F954-A5BF-5682-63D5-9AAD07F4E430}"/>
              </a:ext>
            </a:extLst>
          </p:cNvPr>
          <p:cNvSpPr txBox="1">
            <a:spLocks/>
          </p:cNvSpPr>
          <p:nvPr/>
        </p:nvSpPr>
        <p:spPr bwMode="auto">
          <a:xfrm>
            <a:off x="728662" y="3195702"/>
            <a:ext cx="10734675" cy="32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404588" indent="-404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8480" indent="-3390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22">
                <a:solidFill>
                  <a:schemeClr val="tx1"/>
                </a:solidFill>
                <a:latin typeface="+mn-lt"/>
              </a:defRPr>
            </a:lvl2pPr>
            <a:lvl3pPr marL="134862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32">
                <a:solidFill>
                  <a:schemeClr val="tx1"/>
                </a:solidFill>
                <a:latin typeface="+mn-lt"/>
              </a:defRPr>
            </a:lvl3pPr>
            <a:lvl4pPr marL="188807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78">
                <a:solidFill>
                  <a:schemeClr val="tx1"/>
                </a:solidFill>
                <a:latin typeface="+mn-lt"/>
              </a:defRPr>
            </a:lvl4pPr>
            <a:lvl5pPr marL="242752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5pPr>
            <a:lvl6pPr marL="296697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6pPr>
            <a:lvl7pPr marL="350642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7pPr>
            <a:lvl8pPr marL="404587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8pPr>
            <a:lvl9pPr marL="458532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NMRTU Point Loma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2051 Cushing Road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San Diego, CA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92071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0"/>
            <a:ext cx="10515600" cy="10096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9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813" y="159417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you have confirmation of your sent request, please allow the PHA team 5-7 business days to respond to the request. Please expect potential delays towards the end of the PRT cycle.</a:t>
            </a:r>
          </a:p>
          <a:p>
            <a:r>
              <a:rPr lang="en-US" dirty="0"/>
              <a:t>You will be contacted via MHS Genesis Patient Portal message with a virtual, over the phone appointment date and time.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10" name="Content Placeholder 9" descr="A screenshot of a computer">
            <a:extLst>
              <a:ext uri="{FF2B5EF4-FFF2-40B4-BE49-F238E27FC236}">
                <a16:creationId xmlns:a16="http://schemas.microsoft.com/office/drawing/2014/main" id="{D339F1B2-70A2-D0DB-289C-FB4D835E7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3"/>
          <a:stretch/>
        </p:blipFill>
        <p:spPr>
          <a:xfrm>
            <a:off x="6563032" y="1474840"/>
            <a:ext cx="5442154" cy="4881510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668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ADFC4-CCAC-613B-53E0-414E91ED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024C4C-F4DC-549A-2170-E6E76A87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0"/>
            <a:ext cx="10515600" cy="10096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10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076855-F00D-CD73-7E9C-946EBD7A6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125" y="1522041"/>
            <a:ext cx="4113915" cy="4562789"/>
          </a:xfrm>
        </p:spPr>
        <p:txBody>
          <a:bodyPr>
            <a:normAutofit/>
          </a:bodyPr>
          <a:lstStyle/>
          <a:p>
            <a:r>
              <a:rPr lang="en-US" dirty="0"/>
              <a:t>To ensure you are notified of your appointment, your notification settings can be modified in the “Notification Preferences” when your name is clicked in the top right corner.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C1DA7-BB4E-C666-0AB2-A2FF6E8B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68F36-9229-9A43-0157-6A94246F65B2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0CC6F6-83D7-7D80-0F2C-2E7580E99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4" y="1594170"/>
            <a:ext cx="7461179" cy="34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5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Step 1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Box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45C02BB-9CA5-7A8D-3D1E-0A58EB40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43" y="6509209"/>
            <a:ext cx="6400801" cy="370550"/>
          </a:xfrm>
          <a:prstGeom prst="rect">
            <a:avLst/>
          </a:prstGeom>
          <a:solidFill>
            <a:srgbClr val="262673"/>
          </a:solidFill>
          <a:ln w="9525">
            <a:noFill/>
            <a:miter lim="800000"/>
            <a:headEnd/>
            <a:tailEnd/>
          </a:ln>
        </p:spPr>
        <p:txBody>
          <a:bodyPr wrap="square"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“Anchored in Excellence, Committed to Health!”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13AD4-D72C-938B-5936-16A152249CFB}"/>
              </a:ext>
            </a:extLst>
          </p:cNvPr>
          <p:cNvSpPr txBox="1"/>
          <p:nvPr/>
        </p:nvSpPr>
        <p:spPr>
          <a:xfrm>
            <a:off x="564331" y="424127"/>
            <a:ext cx="110633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6B222-89C7-EFDA-21EE-00D02EE2B94D}"/>
              </a:ext>
            </a:extLst>
          </p:cNvPr>
          <p:cNvSpPr txBox="1"/>
          <p:nvPr/>
        </p:nvSpPr>
        <p:spPr>
          <a:xfrm>
            <a:off x="449002" y="1449003"/>
            <a:ext cx="71709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Part 1 of the </a:t>
            </a:r>
            <a:r>
              <a:rPr lang="en-US" sz="2800" b="1" dirty="0" err="1"/>
              <a:t>ePHA</a:t>
            </a:r>
            <a:r>
              <a:rPr lang="en-US" sz="2800" b="1" dirty="0"/>
              <a:t> at the following website:</a:t>
            </a:r>
          </a:p>
          <a:p>
            <a:r>
              <a:rPr lang="en-US" sz="2800" dirty="0">
                <a:hlinkClick r:id="rId3"/>
              </a:rPr>
              <a:t>https://navyeha.health.mil/eha/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link can also be found via Quick Links on </a:t>
            </a:r>
            <a:r>
              <a:rPr lang="en-US" sz="2800" dirty="0" err="1"/>
              <a:t>MyNavy</a:t>
            </a:r>
            <a:r>
              <a:rPr lang="en-US" sz="2800" dirty="0"/>
              <a:t> Portal.</a:t>
            </a:r>
          </a:p>
          <a:p>
            <a:endParaRPr lang="en-US" sz="2800" dirty="0"/>
          </a:p>
          <a:p>
            <a:r>
              <a:rPr lang="en-US" sz="2800" dirty="0"/>
              <a:t>If you are having trouble logging in, please utilize the “Trouble Ticket” option for assistance on the bottom right of the EHA login.</a:t>
            </a:r>
          </a:p>
        </p:txBody>
      </p:sp>
      <p:pic>
        <p:nvPicPr>
          <p:cNvPr id="9" name="Picture 8" descr="Graphical user interface, application">
            <a:extLst>
              <a:ext uri="{FF2B5EF4-FFF2-40B4-BE49-F238E27FC236}">
                <a16:creationId xmlns:a16="http://schemas.microsoft.com/office/drawing/2014/main" id="{BCEF7C0D-A0F6-4108-9F13-E2F1A8F2E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56" y="1449003"/>
            <a:ext cx="3483109" cy="44519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95FB44-00A1-2FA5-B014-AE7C3D4BABDD}"/>
              </a:ext>
            </a:extLst>
          </p:cNvPr>
          <p:cNvSpPr/>
          <p:nvPr/>
        </p:nvSpPr>
        <p:spPr>
          <a:xfrm>
            <a:off x="10704576" y="5596128"/>
            <a:ext cx="755904" cy="378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2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F844-21A3-676E-505B-DD157DC7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Step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13484-CAB7-DAF1-0701-E3FD74992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999" y="1690688"/>
            <a:ext cx="522501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Once the EHA is complete, log into MHS Genesis Patient Portal at the following website: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https://myaccess.dmdc.osd.mil/identitymanagement/app/login</a:t>
            </a:r>
            <a:r>
              <a:rPr lang="en-US" sz="2800" dirty="0"/>
              <a:t> </a:t>
            </a:r>
          </a:p>
          <a:p>
            <a:r>
              <a:rPr lang="en-US" dirty="0"/>
              <a:t>If you have previous created a Patient Portal account, this can be accessed without a CAC via username and password.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7BAEF5-1ACA-1568-D99B-CDC5F09EDD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401F1-DB24-4E15-F067-5DEEC54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C665E-A282-9A87-D38D-545E53A17D2C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</a:t>
            </a:r>
            <a:r>
              <a:rPr lang="en-US" sz="1400" kern="0" dirty="0">
                <a:solidFill>
                  <a:schemeClr val="bg1"/>
                </a:solidFill>
              </a:rPr>
              <a:t>Enrollment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as of 26AUG24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E6A33-5E45-DFFA-BE10-4D1245B2DD6D}"/>
              </a:ext>
            </a:extLst>
          </p:cNvPr>
          <p:cNvSpPr txBox="1"/>
          <p:nvPr/>
        </p:nvSpPr>
        <p:spPr>
          <a:xfrm>
            <a:off x="9166123" y="5043948"/>
            <a:ext cx="1371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Reserve obligations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A13-25CD-1F59-DA23-576F5D9F8288}"/>
              </a:ext>
            </a:extLst>
          </p:cNvPr>
          <p:cNvSpPr txBox="1"/>
          <p:nvPr/>
        </p:nvSpPr>
        <p:spPr>
          <a:xfrm>
            <a:off x="9166123" y="5154872"/>
            <a:ext cx="610583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Reserve obligations</a:t>
            </a:r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887328BC-D60D-76EC-FE1B-DEAB16CA2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-2" b="-2"/>
          <a:stretch/>
        </p:blipFill>
        <p:spPr>
          <a:xfrm>
            <a:off x="6412992" y="1600712"/>
            <a:ext cx="5279719" cy="4189763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964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3EB0F-254B-CE30-F983-146B4E7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Step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EC5FE-689E-5212-3686-CB86F58FC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43" y="1865376"/>
            <a:ext cx="3773129" cy="34100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Once logged in, verify Contact Information is correct and then press “Continue”.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9406-3117-F195-4CDC-B3E576C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CDAB-34A5-61E7-8715-C1ED42C00600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7" name="Content Placeholder 6" descr="A black text on a white background">
            <a:extLst>
              <a:ext uri="{FF2B5EF4-FFF2-40B4-BE49-F238E27FC236}">
                <a16:creationId xmlns:a16="http://schemas.microsoft.com/office/drawing/2014/main" id="{9A36AF88-1079-46FB-44ED-D6D18D5806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58" y="1865376"/>
            <a:ext cx="6945930" cy="39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9406-3117-F195-4CDC-B3E576C21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3EB0F-254B-CE30-F983-146B4E7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Step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CDAB-34A5-61E7-8715-C1ED42C00600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975195FA-6CA0-26F4-B55F-ECBF88997E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r="36257" b="-1"/>
          <a:stretch/>
        </p:blipFill>
        <p:spPr>
          <a:xfrm>
            <a:off x="0" y="20193"/>
            <a:ext cx="1219200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69E4C-1E06-EFD8-E9CF-97671213E73D}"/>
              </a:ext>
            </a:extLst>
          </p:cNvPr>
          <p:cNvSpPr txBox="1"/>
          <p:nvPr/>
        </p:nvSpPr>
        <p:spPr>
          <a:xfrm>
            <a:off x="8716297" y="4055806"/>
            <a:ext cx="347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“Appointment” tab from Patient Portal homepage.</a:t>
            </a:r>
          </a:p>
        </p:txBody>
      </p:sp>
    </p:spTree>
    <p:extLst>
      <p:ext uri="{BB962C8B-B14F-4D97-AF65-F5344CB8AC3E}">
        <p14:creationId xmlns:p14="http://schemas.microsoft.com/office/powerpoint/2010/main" val="21869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13652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5</a:t>
            </a:r>
            <a:br>
              <a:rPr lang="en-US" sz="40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on the appointment page, </a:t>
            </a:r>
          </a:p>
          <a:p>
            <a:pPr marL="0" indent="0">
              <a:buNone/>
            </a:pPr>
            <a:r>
              <a:rPr lang="en-US" dirty="0"/>
              <a:t>Select “Schedule Appointment”.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9" name="Content Placeholder 8" descr="A screenshot of a calendar">
            <a:extLst>
              <a:ext uri="{FF2B5EF4-FFF2-40B4-BE49-F238E27FC236}">
                <a16:creationId xmlns:a16="http://schemas.microsoft.com/office/drawing/2014/main" id="{03EC7BC2-12F7-FA8E-58B1-1E27D548F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r="23736"/>
          <a:stretch/>
        </p:blipFill>
        <p:spPr>
          <a:xfrm>
            <a:off x="6172200" y="1548581"/>
            <a:ext cx="5181600" cy="4807769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7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0"/>
            <a:ext cx="10515600" cy="10096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6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" y="1707315"/>
            <a:ext cx="53553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there are multiple accounts/patients under your MHS Genesis, such as dependents, please select the Patient that needs the PHA appointment. If you do not have dependents please skip this step.</a:t>
            </a:r>
          </a:p>
          <a:p>
            <a:pPr marL="0" indent="0">
              <a:buNone/>
            </a:pPr>
            <a:r>
              <a:rPr lang="en-US" dirty="0"/>
              <a:t>(for example, “Active Duty </a:t>
            </a:r>
            <a:r>
              <a:rPr lang="en-US" dirty="0" err="1"/>
              <a:t>Mbr</a:t>
            </a:r>
            <a:r>
              <a:rPr lang="en-US" dirty="0"/>
              <a:t>”)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4697FFE-4D1B-35CF-93F9-604165E17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3" b="2"/>
          <a:stretch/>
        </p:blipFill>
        <p:spPr>
          <a:xfrm>
            <a:off x="5825613" y="1460090"/>
            <a:ext cx="5528187" cy="4598563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41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A30F19D4-2A4A-6229-22DF-9ED56A58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113533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8297B-298A-E449-F2CA-539455E4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+mn-lt"/>
              </a:rPr>
              <a:t>Step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1E32-B6A0-4691-C1D1-52EACBD3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72" y="4180681"/>
            <a:ext cx="7865133" cy="4351338"/>
          </a:xfrm>
        </p:spPr>
        <p:txBody>
          <a:bodyPr/>
          <a:lstStyle/>
          <a:p>
            <a:r>
              <a:rPr lang="en-US" dirty="0"/>
              <a:t>Select “View All Appointment Types Tab”</a:t>
            </a:r>
          </a:p>
          <a:p>
            <a:r>
              <a:rPr lang="en-US" dirty="0"/>
              <a:t>Select “Appointment Type” drop down Tab</a:t>
            </a:r>
          </a:p>
          <a:p>
            <a:r>
              <a:rPr lang="en-US" dirty="0"/>
              <a:t>Select “Request Appointment (other) Online”</a:t>
            </a:r>
          </a:p>
          <a:p>
            <a:r>
              <a:rPr lang="en-US" dirty="0"/>
              <a:t>Select “Next”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293A3-17CD-8811-6CD7-27ECE3EB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3820"/>
            <a:ext cx="10515600" cy="7852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8</a:t>
            </a:r>
            <a:endParaRPr lang="en-US" sz="3200" b="1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4E0A15-7466-E01F-92BA-B7BE1C25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264" y="1472108"/>
            <a:ext cx="4632960" cy="46726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Fill out all tabs</a:t>
            </a:r>
          </a:p>
          <a:p>
            <a:r>
              <a:rPr lang="en-US" dirty="0"/>
              <a:t>In “Send Request to” drop down tab, type in “</a:t>
            </a:r>
            <a:r>
              <a:rPr lang="en-US" dirty="0">
                <a:highlight>
                  <a:srgbClr val="FFFF00"/>
                </a:highlight>
              </a:rPr>
              <a:t>San Diego NTC Medical Readiness Center PHA Team</a:t>
            </a:r>
            <a:r>
              <a:rPr lang="en-US" dirty="0"/>
              <a:t>” </a:t>
            </a:r>
            <a:r>
              <a:rPr lang="en-US" dirty="0">
                <a:solidFill>
                  <a:srgbClr val="FF0000"/>
                </a:solidFill>
              </a:rPr>
              <a:t>Please copy and paste this exactly how it is written to avoid it being sent to an incorrect messaging pool</a:t>
            </a:r>
            <a:r>
              <a:rPr lang="en-US" dirty="0"/>
              <a:t>.</a:t>
            </a:r>
          </a:p>
          <a:p>
            <a:r>
              <a:rPr lang="en-US" dirty="0"/>
              <a:t>In “Why is this appointment needed” tab, type “PHA; PDHA, </a:t>
            </a:r>
            <a:r>
              <a:rPr lang="en-US" dirty="0" err="1"/>
              <a:t>etc</a:t>
            </a:r>
            <a:r>
              <a:rPr lang="en-US" dirty="0"/>
              <a:t>”</a:t>
            </a:r>
          </a:p>
          <a:p>
            <a:r>
              <a:rPr lang="en-US" dirty="0"/>
              <a:t>Once all tabs completed, select “Send Request”</a:t>
            </a:r>
          </a:p>
        </p:txBody>
      </p:sp>
      <p:pic>
        <p:nvPicPr>
          <p:cNvPr id="10" name="Content Placeholder 9" descr="Graphical user interface, text, application, email">
            <a:extLst>
              <a:ext uri="{FF2B5EF4-FFF2-40B4-BE49-F238E27FC236}">
                <a16:creationId xmlns:a16="http://schemas.microsoft.com/office/drawing/2014/main" id="{72B81592-F1DB-4C9F-D300-9DDEC47007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8" y="1382415"/>
            <a:ext cx="7025148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12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de631a7-e12a-47ff-b5ad-541b82ec57a7}" enabled="1" method="Privileged" siteId="{8903a443-af33-4ed4-acf5-ee613bcb2f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9628</TotalTime>
  <Words>525</Words>
  <Application>Microsoft Office PowerPoint</Application>
  <PresentationFormat>Widescreen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 Light</vt:lpstr>
      <vt:lpstr>Calibri</vt:lpstr>
      <vt:lpstr>Custom Design</vt:lpstr>
      <vt:lpstr>Office Theme</vt:lpstr>
      <vt:lpstr>PowerPoint Presentation</vt:lpstr>
      <vt:lpstr> Step 1 </vt:lpstr>
      <vt:lpstr>Step 2</vt:lpstr>
      <vt:lpstr>Step 3</vt:lpstr>
      <vt:lpstr>Step 4</vt:lpstr>
      <vt:lpstr> Step 5 </vt:lpstr>
      <vt:lpstr> Step 6</vt:lpstr>
      <vt:lpstr>Step 7</vt:lpstr>
      <vt:lpstr> Step 8</vt:lpstr>
      <vt:lpstr> Step 9</vt:lpstr>
      <vt:lpstr> Step 10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Travis S. LT</dc:creator>
  <cp:lastModifiedBy>Fuentes, Chris A PO2 USN BRHLTHCLINNTC SAN CA (USA)</cp:lastModifiedBy>
  <cp:revision>31</cp:revision>
  <cp:lastPrinted>2024-07-25T20:30:09Z</cp:lastPrinted>
  <dcterms:created xsi:type="dcterms:W3CDTF">2021-12-16T18:41:24Z</dcterms:created>
  <dcterms:modified xsi:type="dcterms:W3CDTF">2026-04-23T16:29:17Z</dcterms:modified>
  <cp:contentStatus/>
</cp:coreProperties>
</file>